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2" r:id="rId3"/>
    <p:sldId id="260" r:id="rId4"/>
    <p:sldId id="261" r:id="rId5"/>
    <p:sldId id="262" r:id="rId6"/>
    <p:sldId id="276" r:id="rId7"/>
    <p:sldId id="273" r:id="rId8"/>
    <p:sldId id="28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768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165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21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9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512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07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04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644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7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80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02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838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1177-9223-442E-8387-B4AA49227278}" type="datetimeFigureOut">
              <a:rPr lang="ru-RU" smtClean="0"/>
              <a:t>03.11.2018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48432-EDE2-405A-B8DA-4B605386A2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20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Лекция 9. </a:t>
            </a:r>
            <a:r>
              <a:rPr lang="ru-RU" b="1" dirty="0">
                <a:solidFill>
                  <a:srgbClr val="FF0000"/>
                </a:solidFill>
              </a:rPr>
              <a:t>Содержание и структура гендерной </a:t>
            </a:r>
            <a:r>
              <a:rPr lang="ru-RU" b="1" dirty="0" smtClean="0">
                <a:solidFill>
                  <a:srgbClr val="FF0000"/>
                </a:solidFill>
              </a:rPr>
              <a:t>идентичности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612" y="2020094"/>
            <a:ext cx="8862646" cy="3962400"/>
          </a:xfrm>
        </p:spPr>
      </p:pic>
    </p:spTree>
    <p:extLst>
      <p:ext uri="{BB962C8B-B14F-4D97-AF65-F5344CB8AC3E}">
        <p14:creationId xmlns:p14="http://schemas.microsoft.com/office/powerpoint/2010/main" val="2181995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</a:t>
            </a:r>
            <a:r>
              <a:rPr lang="ru-RU" dirty="0"/>
              <a:t> Понятие гендерной </a:t>
            </a:r>
            <a:r>
              <a:rPr lang="ru-RU" dirty="0" smtClean="0"/>
              <a:t>идентичности.</a:t>
            </a:r>
            <a:endParaRPr lang="en-US" dirty="0" smtClean="0"/>
          </a:p>
          <a:p>
            <a:r>
              <a:rPr lang="en-US" dirty="0" smtClean="0"/>
              <a:t>2.</a:t>
            </a:r>
            <a:r>
              <a:rPr lang="ru-RU" dirty="0"/>
              <a:t> Формирование гендерной идентичности в интерпретации различных теоретических </a:t>
            </a:r>
            <a:r>
              <a:rPr lang="ru-RU" dirty="0" smtClean="0"/>
              <a:t>подходов.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6619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Понятие гендерной идентичности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Гендерная идентичность - базовая структура социальной идентичности, </a:t>
            </a:r>
            <a:r>
              <a:rPr lang="ru-RU" dirty="0" smtClean="0"/>
              <a:t>характеризующая </a:t>
            </a:r>
            <a:r>
              <a:rPr lang="ru-RU" dirty="0"/>
              <a:t>человека с точки зрения его принадлежности к мужской или женской группе, при этом большое значение имеет то, как человек сам себя </a:t>
            </a:r>
            <a:r>
              <a:rPr lang="ru-RU" dirty="0" err="1"/>
              <a:t>категоризирует</a:t>
            </a:r>
            <a:r>
              <a:rPr lang="ru-RU" dirty="0"/>
              <a:t>.</a:t>
            </a:r>
          </a:p>
          <a:p>
            <a:r>
              <a:rPr lang="ru-RU" dirty="0"/>
              <a:t>Понятие «гендерная идентичность» появилось в академической науке в 1955 году.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dirty="0" smtClean="0"/>
              <a:t>Ввел ее Джон </a:t>
            </a:r>
            <a:r>
              <a:rPr lang="ru-RU" dirty="0"/>
              <a:t>Мани для описания внутреннего состояния личности с точки зрения ощущения себя мужчиной или женщиной, а так же чтобы подчеркнуть значение социально-культурных факторов в формировании психологического </a:t>
            </a:r>
            <a:r>
              <a:rPr lang="ru-RU" dirty="0" smtClean="0"/>
              <a:t>пола.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5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4911"/>
            <a:ext cx="10515600" cy="5950634"/>
          </a:xfrm>
        </p:spPr>
        <p:txBody>
          <a:bodyPr/>
          <a:lstStyle/>
          <a:p>
            <a:r>
              <a:rPr lang="ru-RU" b="1" dirty="0"/>
              <a:t>В психологии вопросы формирования, структуры и содержания гендерной идентичности рассматривались в различных теоретических подходах: </a:t>
            </a:r>
            <a:endParaRPr lang="ru-RU" b="1" dirty="0" smtClean="0"/>
          </a:p>
          <a:p>
            <a:r>
              <a:rPr lang="ru-RU" b="1" dirty="0" smtClean="0"/>
              <a:t>психоаналитический </a:t>
            </a:r>
            <a:r>
              <a:rPr lang="ru-RU" b="1" dirty="0"/>
              <a:t>подход (З. Фрейд, Р. </a:t>
            </a:r>
            <a:r>
              <a:rPr lang="ru-RU" b="1" dirty="0" err="1"/>
              <a:t>Столлер</a:t>
            </a:r>
            <a:r>
              <a:rPr lang="ru-RU" b="1" dirty="0"/>
              <a:t>, Р. </a:t>
            </a:r>
            <a:r>
              <a:rPr lang="ru-RU" b="1" dirty="0" err="1"/>
              <a:t>Тайсон</a:t>
            </a:r>
            <a:r>
              <a:rPr lang="ru-RU" b="1" dirty="0"/>
              <a:t>, Ф. </a:t>
            </a:r>
            <a:r>
              <a:rPr lang="ru-RU" b="1" dirty="0" err="1"/>
              <a:t>Тайсон</a:t>
            </a:r>
            <a:r>
              <a:rPr lang="ru-RU" b="1" dirty="0"/>
              <a:t>); </a:t>
            </a:r>
            <a:endParaRPr lang="ru-RU" b="1" dirty="0" smtClean="0"/>
          </a:p>
          <a:p>
            <a:r>
              <a:rPr lang="ru-RU" b="1" dirty="0" smtClean="0"/>
              <a:t>аналитическая </a:t>
            </a:r>
            <a:r>
              <a:rPr lang="ru-RU" b="1" dirty="0"/>
              <a:t>психология (К.Г. Юнг и его последователи А.Г. </a:t>
            </a:r>
            <a:r>
              <a:rPr lang="ru-RU" b="1" dirty="0" err="1"/>
              <a:t>Крейг</a:t>
            </a:r>
            <a:r>
              <a:rPr lang="ru-RU" b="1" dirty="0"/>
              <a:t>, Дж. </a:t>
            </a:r>
            <a:r>
              <a:rPr lang="ru-RU" b="1" dirty="0" err="1"/>
              <a:t>Уайли</a:t>
            </a:r>
            <a:r>
              <a:rPr lang="ru-RU" b="1" dirty="0"/>
              <a:t>, Э. </a:t>
            </a:r>
            <a:r>
              <a:rPr lang="ru-RU" b="1" dirty="0" err="1"/>
              <a:t>Самюэльс</a:t>
            </a:r>
            <a:r>
              <a:rPr lang="ru-RU" b="1" dirty="0"/>
              <a:t>, Ю. Моник, О.В. Лаврова и др.); </a:t>
            </a:r>
            <a:endParaRPr lang="ru-RU" b="1" dirty="0" smtClean="0"/>
          </a:p>
          <a:p>
            <a:r>
              <a:rPr lang="ru-RU" b="1" dirty="0" smtClean="0"/>
              <a:t>теория </a:t>
            </a:r>
            <a:r>
              <a:rPr lang="ru-RU" b="1" dirty="0"/>
              <a:t>социального научения (А. Бандура</a:t>
            </a:r>
            <a:r>
              <a:rPr lang="ru-RU" b="1" dirty="0" smtClean="0"/>
              <a:t>);</a:t>
            </a:r>
          </a:p>
          <a:p>
            <a:r>
              <a:rPr lang="ru-RU" b="1" dirty="0" smtClean="0"/>
              <a:t> </a:t>
            </a:r>
            <a:r>
              <a:rPr lang="ru-RU" b="1" dirty="0"/>
              <a:t>когнитивное направление (Л. </a:t>
            </a:r>
            <a:r>
              <a:rPr lang="ru-RU" b="1" dirty="0" err="1"/>
              <a:t>Колберг</a:t>
            </a:r>
            <a:r>
              <a:rPr lang="ru-RU" b="1" dirty="0"/>
              <a:t>), </a:t>
            </a:r>
            <a:endParaRPr lang="ru-RU" b="1" dirty="0" smtClean="0"/>
          </a:p>
          <a:p>
            <a:r>
              <a:rPr lang="ru-RU" b="1" dirty="0" smtClean="0"/>
              <a:t>теория </a:t>
            </a:r>
            <a:r>
              <a:rPr lang="ru-RU" b="1" dirty="0"/>
              <a:t>половых схем (С. </a:t>
            </a:r>
            <a:r>
              <a:rPr lang="ru-RU" b="1" dirty="0" err="1" smtClean="0"/>
              <a:t>Бем</a:t>
            </a:r>
            <a:r>
              <a:rPr lang="ru-RU" b="1" dirty="0" smtClean="0"/>
              <a:t>),</a:t>
            </a:r>
          </a:p>
          <a:p>
            <a:r>
              <a:rPr lang="ru-RU" b="1" dirty="0" smtClean="0"/>
              <a:t>социально-психологический  </a:t>
            </a:r>
            <a:r>
              <a:rPr lang="ru-RU" b="1" dirty="0"/>
              <a:t>(И.С. Кон, И.С. </a:t>
            </a:r>
            <a:r>
              <a:rPr lang="ru-RU" b="1" dirty="0" err="1"/>
              <a:t>Клецина</a:t>
            </a:r>
            <a:r>
              <a:rPr lang="ru-RU" b="1" dirty="0"/>
              <a:t>,  Е.Р. </a:t>
            </a:r>
            <a:r>
              <a:rPr lang="ru-RU" b="1" dirty="0" err="1"/>
              <a:t>Ярская</a:t>
            </a:r>
            <a:r>
              <a:rPr lang="ru-RU" b="1" dirty="0"/>
              <a:t>-Смирнова, и др.).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8142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37625"/>
            <a:ext cx="10515600" cy="5839338"/>
          </a:xfrm>
        </p:spPr>
        <p:txBody>
          <a:bodyPr/>
          <a:lstStyle/>
          <a:p>
            <a:r>
              <a:rPr lang="ru-RU" b="1" dirty="0" smtClean="0"/>
              <a:t>В рамках первых двух подходов -  </a:t>
            </a:r>
            <a:r>
              <a:rPr lang="ru-RU" b="1" dirty="0"/>
              <a:t>важнейшие свойства, отличающие мужчин от женщин, являются объективной данностью, а культура только оформляет и регулирует их проявления. </a:t>
            </a:r>
            <a:endParaRPr lang="ru-RU" b="1" dirty="0" smtClean="0"/>
          </a:p>
          <a:p>
            <a:r>
              <a:rPr lang="ru-RU" b="1" dirty="0" smtClean="0"/>
              <a:t>Остальные </a:t>
            </a:r>
            <a:r>
              <a:rPr lang="ru-RU" b="1" dirty="0"/>
              <a:t>подходы  - конструктивистские: они считают гендерную идентичность продуктом культуры и общественных отношений, которые навязывают индивидам соответствующие представления и стереотипы поведения.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997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-196948"/>
            <a:ext cx="10515600" cy="6373911"/>
          </a:xfrm>
        </p:spPr>
        <p:txBody>
          <a:bodyPr/>
          <a:lstStyle/>
          <a:p>
            <a:r>
              <a:rPr lang="ru-RU" dirty="0" smtClean="0"/>
              <a:t>Таким образом, гендерная </a:t>
            </a:r>
            <a:r>
              <a:rPr lang="ru-RU" dirty="0"/>
              <a:t>идентичность - это особый вид социальной идентичности, существующий в самосознании человека, в единстве с представлениями о профессиональном, семейном, этническом, образовательном и т.п. статусами. </a:t>
            </a:r>
            <a:endParaRPr lang="ru-RU" dirty="0" smtClean="0"/>
          </a:p>
          <a:p>
            <a:r>
              <a:rPr lang="ru-RU" b="1" i="1" dirty="0"/>
              <a:t>Гендерная идентичность</a:t>
            </a:r>
            <a:r>
              <a:rPr lang="ru-RU" i="1" dirty="0"/>
              <a:t> -</a:t>
            </a:r>
            <a:r>
              <a:rPr lang="ru-RU" b="1" i="1" dirty="0"/>
              <a:t> </a:t>
            </a:r>
            <a:r>
              <a:rPr lang="ru-RU" dirty="0"/>
              <a:t>это аспект самосознания, представленный многоуровневой системой соотнесения личности с телесными, психофизиологическими, психологическими и социокультурными значениями </a:t>
            </a:r>
            <a:r>
              <a:rPr lang="ru-RU" dirty="0" err="1"/>
              <a:t>маскулинности</a:t>
            </a:r>
            <a:r>
              <a:rPr lang="ru-RU" dirty="0"/>
              <a:t> и </a:t>
            </a:r>
            <a:r>
              <a:rPr lang="ru-RU" dirty="0" err="1"/>
              <a:t>фемининности</a:t>
            </a:r>
            <a:r>
              <a:rPr lang="ru-RU" dirty="0"/>
              <a:t> как независимых измерений</a:t>
            </a:r>
          </a:p>
        </p:txBody>
      </p:sp>
    </p:spTree>
    <p:extLst>
      <p:ext uri="{BB962C8B-B14F-4D97-AF65-F5344CB8AC3E}">
        <p14:creationId xmlns:p14="http://schemas.microsoft.com/office/powerpoint/2010/main" val="3961432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Формирование гендерной идентичности в интерпретации различных теоретических подходов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u="sng" dirty="0"/>
              <a:t>Психоаналитический подход</a:t>
            </a:r>
          </a:p>
          <a:p>
            <a:r>
              <a:rPr lang="ru-RU" b="1" dirty="0"/>
              <a:t>Понятие гендерной идентичности от­сутствует в традиционном психоанализе.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своей теории З. Фрейд использовал только термин «</a:t>
            </a:r>
            <a:r>
              <a:rPr lang="ru-RU" b="1" dirty="0" err="1"/>
              <a:t>психосексуальность</a:t>
            </a:r>
            <a:r>
              <a:rPr lang="ru-RU" b="1" dirty="0"/>
              <a:t>», которым подчеркивал неразрывную связь сексуальной и психической жизни. </a:t>
            </a:r>
            <a:endParaRPr lang="ru-RU" b="1" dirty="0" smtClean="0"/>
          </a:p>
          <a:p>
            <a:r>
              <a:rPr lang="ru-RU" b="1" dirty="0" smtClean="0"/>
              <a:t>Он </a:t>
            </a:r>
            <a:r>
              <a:rPr lang="ru-RU" b="1" dirty="0"/>
              <a:t>рассматривал половое развитие не как одну из сторон психического развития, а представил его главным стержнем, движущей силой развития психики и формирования личности мужчины и женщины. </a:t>
            </a:r>
            <a:endParaRPr lang="ru-RU" b="1" dirty="0" smtClean="0"/>
          </a:p>
          <a:p>
            <a:r>
              <a:rPr lang="ru-RU" b="1" dirty="0" smtClean="0"/>
              <a:t>Понимание </a:t>
            </a:r>
            <a:r>
              <a:rPr lang="ru-RU" b="1" dirty="0"/>
              <a:t>мужественности и женственности Фрейдом основано на инфантильной сексуальности без учета влияния развития чувства «Я», Суперэго и Эго.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6190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3218"/>
            <a:ext cx="10515600" cy="6217920"/>
          </a:xfrm>
        </p:spPr>
        <p:txBody>
          <a:bodyPr/>
          <a:lstStyle/>
          <a:p>
            <a:r>
              <a:rPr lang="ru-RU" i="1" u="sng" dirty="0"/>
              <a:t>Развитие мужской личности</a:t>
            </a:r>
            <a:r>
              <a:rPr lang="ru-RU" u="sng" dirty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объяснения процесса формирования личности мужчины Фрейд использовал понятие «Эдипов комплекс». </a:t>
            </a:r>
            <a:endParaRPr lang="ru-RU" dirty="0" smtClean="0"/>
          </a:p>
          <a:p>
            <a:r>
              <a:rPr lang="ru-RU" dirty="0" smtClean="0"/>
              <a:t>Идея </a:t>
            </a:r>
            <a:r>
              <a:rPr lang="ru-RU" dirty="0"/>
              <a:t>Эдипова комплекса возникла из трагедии Софокла «Царь Эдип». </a:t>
            </a:r>
            <a:endParaRPr lang="ru-RU" dirty="0" smtClean="0"/>
          </a:p>
          <a:p>
            <a:r>
              <a:rPr lang="ru-RU" dirty="0" smtClean="0"/>
              <a:t>Фрейд </a:t>
            </a:r>
            <a:r>
              <a:rPr lang="ru-RU" dirty="0"/>
              <a:t>рассматривал трагедию как символическое описание одного из величайших конфликтов душевной жизни человека. </a:t>
            </a:r>
            <a:endParaRPr lang="ru-RU" dirty="0" smtClean="0"/>
          </a:p>
          <a:p>
            <a:r>
              <a:rPr lang="ru-RU" dirty="0" smtClean="0"/>
              <a:t>Миф</a:t>
            </a:r>
            <a:r>
              <a:rPr lang="ru-RU" dirty="0"/>
              <a:t>, по мнению Фрейда, символизирует неосознанное желание ребенка обладать родителем противоположного пола и устранить родителя своего пола.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начальной стадии половой идентификации дети имеют мужскую ориентацию</a:t>
            </a:r>
          </a:p>
        </p:txBody>
      </p:sp>
    </p:spTree>
    <p:extLst>
      <p:ext uri="{BB962C8B-B14F-4D97-AF65-F5344CB8AC3E}">
        <p14:creationId xmlns:p14="http://schemas.microsoft.com/office/powerpoint/2010/main" val="33905654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401</Words>
  <Application>Microsoft Office PowerPoint</Application>
  <PresentationFormat>Широкоэкранный</PresentationFormat>
  <Paragraphs>31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Лекция 9. Содержание и структура гендерной идентичности</vt:lpstr>
      <vt:lpstr>ВОПРОСЫ:</vt:lpstr>
      <vt:lpstr>Понятие гендерной идентичности</vt:lpstr>
      <vt:lpstr>Презентация PowerPoint</vt:lpstr>
      <vt:lpstr>Презентация PowerPoint</vt:lpstr>
      <vt:lpstr>Презентация PowerPoint</vt:lpstr>
      <vt:lpstr>Формирование гендерной идентичности в интерпретации различных теоретических подходов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22</cp:revision>
  <dcterms:created xsi:type="dcterms:W3CDTF">2018-10-30T13:18:39Z</dcterms:created>
  <dcterms:modified xsi:type="dcterms:W3CDTF">2018-11-03T12:12:52Z</dcterms:modified>
</cp:coreProperties>
</file>